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2" r:id="rId3"/>
    <p:sldId id="292" r:id="rId4"/>
    <p:sldId id="298" r:id="rId5"/>
    <p:sldId id="293" r:id="rId6"/>
    <p:sldId id="294" r:id="rId7"/>
    <p:sldId id="299" r:id="rId8"/>
    <p:sldId id="296" r:id="rId9"/>
    <p:sldId id="300" r:id="rId10"/>
    <p:sldId id="297" r:id="rId11"/>
    <p:sldId id="301" r:id="rId12"/>
    <p:sldId id="286" r:id="rId13"/>
  </p:sldIdLst>
  <p:sldSz cx="9144000" cy="6858000" type="screen4x3"/>
  <p:notesSz cx="67310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B69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72" d="100"/>
          <a:sy n="72" d="100"/>
        </p:scale>
        <p:origin x="-11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6767" cy="49276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2676" y="1"/>
            <a:ext cx="2916767" cy="49276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506DEEE3-19A1-4B6B-A608-EC6C23FF91F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8188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1220"/>
            <a:ext cx="5384800" cy="4434840"/>
          </a:xfrm>
          <a:prstGeom prst="rect">
            <a:avLst/>
          </a:prstGeom>
        </p:spPr>
        <p:txBody>
          <a:bodyPr vert="horz" lIns="90965" tIns="45482" rIns="90965" bIns="4548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0731"/>
            <a:ext cx="2916767" cy="49276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2676" y="9360731"/>
            <a:ext cx="2916767" cy="49276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1666B63C-234E-4050-8B38-D616180C0EC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675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648"/>
            <a:ext cx="7772400" cy="1470025"/>
          </a:xfrm>
        </p:spPr>
        <p:txBody>
          <a:bodyPr/>
          <a:lstStyle>
            <a:lvl1pPr>
              <a:defRPr>
                <a:solidFill>
                  <a:srgbClr val="004080"/>
                </a:solidFill>
                <a:latin typeface="Arial Unicode MS" pitchFamily="34" charset="-128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00054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709DC7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pic>
        <p:nvPicPr>
          <p:cNvPr id="20" name="Image 5" descr="imageIBML.jpg"/>
          <p:cNvPicPr>
            <a:picLocks noChangeAspect="1"/>
          </p:cNvPicPr>
          <p:nvPr userDrawn="1"/>
        </p:nvPicPr>
        <p:blipFill>
          <a:blip r:embed="rId3" cstate="print"/>
          <a:srcRect l="1333" t="4002" r="1333" b="3002"/>
          <a:stretch>
            <a:fillRect/>
          </a:stretch>
        </p:blipFill>
        <p:spPr bwMode="auto">
          <a:xfrm>
            <a:off x="3120866" y="4134448"/>
            <a:ext cx="2963302" cy="18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2" descr="bandeau bleu fonce seul"/>
          <p:cNvPicPr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6309320"/>
            <a:ext cx="9252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2" descr="bandeau bleu fonce seul"/>
          <p:cNvPicPr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733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53975"/>
            <a:ext cx="2063750" cy="58562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2763" y="53975"/>
            <a:ext cx="6040437" cy="58562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2763" y="1446213"/>
            <a:ext cx="40386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03763" y="1446213"/>
            <a:ext cx="40386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Rectangle 18"/>
          <p:cNvSpPr>
            <a:spLocks noChangeArrowheads="1"/>
          </p:cNvSpPr>
          <p:nvPr userDrawn="1"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027" name="Picture 32" descr="bandeau bleu fonce seul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7338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Cliquez pour modifier le style du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446213"/>
            <a:ext cx="8229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</a:p>
        </p:txBody>
      </p:sp>
      <p:pic>
        <p:nvPicPr>
          <p:cNvPr id="10" name="Picture 32" descr="bandeau bleu fonce seul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4" y="6093296"/>
            <a:ext cx="917733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380435"/>
            <a:ext cx="5762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fld id="{278A1D0B-F5BE-417F-9301-A2C583F92F6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860032" y="6228020"/>
            <a:ext cx="41232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noProof="0" dirty="0" smtClean="0">
                <a:solidFill>
                  <a:schemeClr val="bg1"/>
                </a:solidFill>
              </a:rPr>
              <a:t>Interopérabilité IM: enjeux et modèle économique</a:t>
            </a:r>
            <a:endParaRPr lang="fr-FR" sz="1400" noProof="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35764" y="6516052"/>
            <a:ext cx="9541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noProof="0" dirty="0" smtClean="0">
                <a:solidFill>
                  <a:schemeClr val="bg1"/>
                </a:solidFill>
              </a:rPr>
              <a:t>08 juin 2011</a:t>
            </a:r>
            <a:endParaRPr lang="fr-FR" sz="1100" noProof="0" dirty="0">
              <a:solidFill>
                <a:schemeClr val="bg1"/>
              </a:solidFill>
            </a:endParaRPr>
          </a:p>
        </p:txBody>
      </p:sp>
      <p:pic>
        <p:nvPicPr>
          <p:cNvPr id="14" name="Image 5" descr="imageIBML.jpg"/>
          <p:cNvPicPr>
            <a:picLocks noChangeAspect="1"/>
          </p:cNvPicPr>
          <p:nvPr userDrawn="1"/>
        </p:nvPicPr>
        <p:blipFill>
          <a:blip r:embed="rId14" cstate="print"/>
          <a:srcRect l="2000" r="1333" b="4002"/>
          <a:stretch>
            <a:fillRect/>
          </a:stretch>
        </p:blipFill>
        <p:spPr bwMode="auto">
          <a:xfrm>
            <a:off x="3779912" y="6151156"/>
            <a:ext cx="1003765" cy="66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Font typeface="Wingdings" pitchFamily="2" charset="2"/>
        <a:buChar char="§"/>
        <a:defRPr sz="3200">
          <a:solidFill>
            <a:srgbClr val="1F559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8133085" cy="1470025"/>
          </a:xfrm>
        </p:spPr>
        <p:txBody>
          <a:bodyPr/>
          <a:lstStyle/>
          <a:p>
            <a:r>
              <a:rPr lang="fr-FR" dirty="0" smtClean="0"/>
              <a:t> Service </a:t>
            </a:r>
            <a:r>
              <a:rPr lang="fr-FR" dirty="0" smtClean="0"/>
              <a:t>d</a:t>
            </a:r>
            <a:r>
              <a:rPr lang="fr-FR" dirty="0" smtClean="0"/>
              <a:t>’interopérabilité </a:t>
            </a:r>
            <a:r>
              <a:rPr lang="fr-FR" dirty="0" smtClean="0"/>
              <a:t>entre messageries instantanées : </a:t>
            </a:r>
            <a:br>
              <a:rPr lang="fr-FR" dirty="0" smtClean="0"/>
            </a:br>
            <a:r>
              <a:rPr lang="fr-FR" dirty="0" smtClean="0"/>
              <a:t>enjeux et modèle économique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350" y="2828528"/>
            <a:ext cx="6400800" cy="1752600"/>
          </a:xfrm>
        </p:spPr>
        <p:txBody>
          <a:bodyPr/>
          <a:lstStyle/>
          <a:p>
            <a:r>
              <a:rPr lang="fr-FR" dirty="0" smtClean="0"/>
              <a:t>Amel Bennaceur</a:t>
            </a:r>
          </a:p>
          <a:p>
            <a:r>
              <a:rPr lang="fr-FR" dirty="0" smtClean="0"/>
              <a:t>08 juin 2011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(1)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1D0B-F5BE-417F-9301-A2C583F92F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1560" y="1412776"/>
            <a:ext cx="2808312" cy="14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Avec quelles ressources génère-t-on des revenus?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1560" y="2997032"/>
            <a:ext cx="2808312" cy="14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 exploite ces ressources?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1560" y="4581288"/>
            <a:ext cx="2808312" cy="14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 paye?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851920" y="1412776"/>
            <a:ext cx="4896544" cy="14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Service de médiation entre IM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Services associés: </a:t>
            </a:r>
            <a:r>
              <a:rPr lang="fr-FR" dirty="0" err="1" smtClean="0"/>
              <a:t>VoIP</a:t>
            </a:r>
            <a:r>
              <a:rPr lang="fr-FR" dirty="0" smtClean="0"/>
              <a:t>, sécurité, etc.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Déploiement et maintenance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Formation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851920" y="2997032"/>
            <a:ext cx="4896544" cy="14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Grand public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Entreprises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Annonceurs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851920" y="4581288"/>
            <a:ext cx="4896544" cy="14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Entreprises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Annonceurs</a:t>
            </a:r>
            <a:endParaRPr lang="fr-FR" dirty="0"/>
          </a:p>
        </p:txBody>
      </p:sp>
      <p:cxnSp>
        <p:nvCxnSpPr>
          <p:cNvPr id="12" name="Connecteur droit avec flèche 11"/>
          <p:cNvCxnSpPr>
            <a:stCxn id="5" idx="3"/>
            <a:endCxn id="8" idx="1"/>
          </p:cNvCxnSpPr>
          <p:nvPr/>
        </p:nvCxnSpPr>
        <p:spPr>
          <a:xfrm>
            <a:off x="3419872" y="213277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6" idx="3"/>
            <a:endCxn id="9" idx="1"/>
          </p:cNvCxnSpPr>
          <p:nvPr/>
        </p:nvCxnSpPr>
        <p:spPr>
          <a:xfrm>
            <a:off x="3419872" y="371703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7" idx="3"/>
            <a:endCxn id="10" idx="1"/>
          </p:cNvCxnSpPr>
          <p:nvPr/>
        </p:nvCxnSpPr>
        <p:spPr>
          <a:xfrm>
            <a:off x="3419872" y="530128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1D0B-F5BE-417F-9301-A2C583F92F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1560" y="1412776"/>
            <a:ext cx="2808312" cy="14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Quelle est la structure des revenus?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1560" y="2979020"/>
            <a:ext cx="2808312" cy="14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Comment est établie la rémunération?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1560" y="4545264"/>
            <a:ext cx="2808312" cy="14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Coût et structure organisationnelle?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851920" y="1412776"/>
            <a:ext cx="4896544" cy="14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2000"/>
              </a:lnSpc>
              <a:buFont typeface="Arial" pitchFamily="34" charset="0"/>
              <a:buChar char="•"/>
            </a:pPr>
            <a:r>
              <a:rPr lang="fr-FR" dirty="0" smtClean="0"/>
              <a:t> Par ressources</a:t>
            </a:r>
          </a:p>
          <a:p>
            <a:pPr lvl="1">
              <a:lnSpc>
                <a:spcPts val="2000"/>
              </a:lnSpc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Dépl</a:t>
            </a:r>
            <a:r>
              <a:rPr lang="fr-FR" dirty="0" smtClean="0"/>
              <a:t>.(30%); Formation (20%); </a:t>
            </a:r>
          </a:p>
          <a:p>
            <a:pPr lvl="1">
              <a:lnSpc>
                <a:spcPts val="2000"/>
              </a:lnSpc>
            </a:pPr>
            <a:r>
              <a:rPr lang="fr-FR" dirty="0" smtClean="0"/>
              <a:t>  Pub. (20%); Autres (30%)</a:t>
            </a:r>
          </a:p>
          <a:p>
            <a:pPr>
              <a:lnSpc>
                <a:spcPts val="2000"/>
              </a:lnSpc>
              <a:buFont typeface="Arial" pitchFamily="34" charset="0"/>
              <a:buChar char="•"/>
            </a:pPr>
            <a:r>
              <a:rPr lang="fr-FR" dirty="0" smtClean="0"/>
              <a:t> Par clients</a:t>
            </a:r>
          </a:p>
          <a:p>
            <a:pPr lvl="1">
              <a:lnSpc>
                <a:spcPts val="2000"/>
              </a:lnSpc>
              <a:buFont typeface="Arial" pitchFamily="34" charset="0"/>
              <a:buChar char="•"/>
            </a:pPr>
            <a:r>
              <a:rPr lang="fr-FR" dirty="0" smtClean="0"/>
              <a:t> Entreprises (70%) ; Annonceurs (30%)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851920" y="2979020"/>
            <a:ext cx="4896544" cy="14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Base des prix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Taille de l’entreprise,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Fréquence de paiement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851920" y="4545264"/>
            <a:ext cx="4896544" cy="14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Développement, déploiement et maintenance du services de médiation et services associées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Formations de formateurs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5" idx="3"/>
            <a:endCxn id="8" idx="1"/>
          </p:cNvCxnSpPr>
          <p:nvPr/>
        </p:nvCxnSpPr>
        <p:spPr>
          <a:xfrm>
            <a:off x="3419872" y="213277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3"/>
            <a:endCxn id="9" idx="1"/>
          </p:cNvCxnSpPr>
          <p:nvPr/>
        </p:nvCxnSpPr>
        <p:spPr>
          <a:xfrm>
            <a:off x="3419872" y="369902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7" idx="3"/>
            <a:endCxn id="10" idx="1"/>
          </p:cNvCxnSpPr>
          <p:nvPr/>
        </p:nvCxnSpPr>
        <p:spPr>
          <a:xfrm>
            <a:off x="3419872" y="526526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722313" y="2348880"/>
            <a:ext cx="7772400" cy="1500187"/>
          </a:xfrm>
        </p:spPr>
        <p:txBody>
          <a:bodyPr anchor="ctr"/>
          <a:lstStyle/>
          <a:p>
            <a:pPr algn="ctr"/>
            <a:r>
              <a:rPr lang="fr-FR" sz="4000" dirty="0" smtClean="0"/>
              <a:t>Merci de votre attention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Contexte: </a:t>
            </a:r>
            <a:r>
              <a:rPr lang="fr-FR" dirty="0" smtClean="0"/>
              <a:t>acteurs/produits/marchés</a:t>
            </a:r>
          </a:p>
          <a:p>
            <a:r>
              <a:rPr lang="fr-FR" dirty="0" smtClean="0"/>
              <a:t>Solution p</a:t>
            </a:r>
            <a:r>
              <a:rPr lang="fr-FR" dirty="0" smtClean="0"/>
              <a:t>roposée</a:t>
            </a:r>
          </a:p>
          <a:p>
            <a:r>
              <a:rPr lang="fr-FR" dirty="0" smtClean="0"/>
              <a:t>Modèle économique</a:t>
            </a:r>
          </a:p>
          <a:p>
            <a:r>
              <a:rPr lang="fr-FR" dirty="0" smtClean="0"/>
              <a:t>Scenarios de </a:t>
            </a:r>
            <a:r>
              <a:rPr lang="fr-FR" dirty="0" smtClean="0"/>
              <a:t>développement</a:t>
            </a:r>
          </a:p>
          <a:p>
            <a:r>
              <a:rPr lang="fr-FR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1D0B-F5BE-417F-9301-A2C583F92F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Contexte: acteurs/produits/marchés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Fournisseurs:</a:t>
            </a:r>
          </a:p>
          <a:p>
            <a:pPr lvl="1"/>
            <a:r>
              <a:rPr lang="fr-FR" sz="2000" dirty="0" smtClean="0"/>
              <a:t>Solution grand public </a:t>
            </a:r>
          </a:p>
          <a:p>
            <a:pPr lvl="2"/>
            <a:r>
              <a:rPr lang="fr-FR" sz="1800" dirty="0" smtClean="0"/>
              <a:t>AOL, Google, Microsoft, </a:t>
            </a:r>
            <a:r>
              <a:rPr lang="fr-FR" sz="1800" dirty="0" err="1" smtClean="0"/>
              <a:t>Skype</a:t>
            </a:r>
            <a:r>
              <a:rPr lang="fr-FR" sz="1800" dirty="0" smtClean="0"/>
              <a:t>, </a:t>
            </a:r>
            <a:r>
              <a:rPr lang="fr-FR" sz="1800" dirty="0" err="1" smtClean="0"/>
              <a:t>Tencent</a:t>
            </a:r>
            <a:r>
              <a:rPr lang="fr-FR" sz="1800" dirty="0" smtClean="0"/>
              <a:t>, Yahoo!  vs </a:t>
            </a:r>
            <a:r>
              <a:rPr lang="fr-FR" sz="1800" dirty="0" err="1" smtClean="0"/>
              <a:t>Facebook</a:t>
            </a:r>
            <a:endParaRPr lang="fr-FR" sz="1800" dirty="0" smtClean="0"/>
          </a:p>
          <a:p>
            <a:pPr lvl="1"/>
            <a:r>
              <a:rPr lang="fr-FR" sz="2000" dirty="0" smtClean="0"/>
              <a:t>Solution entreprise: </a:t>
            </a:r>
          </a:p>
          <a:p>
            <a:pPr lvl="2"/>
            <a:r>
              <a:rPr lang="fr-FR" sz="1800" dirty="0" smtClean="0"/>
              <a:t>Cisco, IBM, Microsoft, Novell</a:t>
            </a:r>
          </a:p>
          <a:p>
            <a:pPr lvl="1"/>
            <a:r>
              <a:rPr lang="fr-FR" sz="2000" dirty="0" smtClean="0"/>
              <a:t>Solution multi-protocoles:</a:t>
            </a:r>
          </a:p>
          <a:p>
            <a:pPr lvl="2"/>
            <a:r>
              <a:rPr lang="fr-FR" sz="1800" dirty="0" err="1" smtClean="0"/>
              <a:t>eBuddy</a:t>
            </a:r>
            <a:r>
              <a:rPr lang="fr-FR" sz="1800" dirty="0" smtClean="0"/>
              <a:t>, </a:t>
            </a:r>
            <a:r>
              <a:rPr lang="fr-FR" sz="1800" dirty="0" err="1" smtClean="0"/>
              <a:t>Meebo</a:t>
            </a:r>
            <a:r>
              <a:rPr lang="fr-FR" sz="1800" dirty="0" smtClean="0"/>
              <a:t>, Pidgin, </a:t>
            </a:r>
            <a:r>
              <a:rPr lang="fr-FR" sz="1800" dirty="0" err="1" smtClean="0"/>
              <a:t>Trillian</a:t>
            </a:r>
            <a:r>
              <a:rPr lang="fr-FR" sz="1800" dirty="0" smtClean="0"/>
              <a:t> vs J-EAI</a:t>
            </a:r>
          </a:p>
          <a:p>
            <a:r>
              <a:rPr lang="fr-FR" sz="2400" dirty="0" smtClean="0"/>
              <a:t>Utilisateurs</a:t>
            </a:r>
          </a:p>
          <a:p>
            <a:pPr lvl="1"/>
            <a:r>
              <a:rPr lang="fr-FR" sz="2000" dirty="0" smtClean="0"/>
              <a:t>Grand public vs entreprise</a:t>
            </a:r>
          </a:p>
          <a:p>
            <a:r>
              <a:rPr lang="fr-FR" sz="2400" dirty="0" smtClean="0"/>
              <a:t>Concurrence</a:t>
            </a:r>
          </a:p>
          <a:p>
            <a:pPr lvl="1"/>
            <a:r>
              <a:rPr lang="fr-FR" sz="2000" dirty="0" smtClean="0"/>
              <a:t>Alliance, Acquisition, Standardisation</a:t>
            </a:r>
          </a:p>
          <a:p>
            <a:pPr lvl="1">
              <a:buNone/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12762" y="1446213"/>
            <a:ext cx="8379717" cy="4464050"/>
          </a:xfrm>
        </p:spPr>
        <p:txBody>
          <a:bodyPr/>
          <a:lstStyle/>
          <a:p>
            <a:r>
              <a:rPr lang="fr-FR" sz="2400" dirty="0" smtClean="0"/>
              <a:t>Interopérabilité: possibilité pour les utilisateurs d'un client de messagerie instantanée d'envoyer et de recevoir des messages avec des utilisateurs utilisant d'autres clients </a:t>
            </a:r>
          </a:p>
          <a:p>
            <a:pPr>
              <a:buNone/>
            </a:pPr>
            <a:r>
              <a:rPr lang="fr-FR" sz="2400" dirty="0" smtClean="0">
                <a:sym typeface="Wingdings" pitchFamily="2" charset="2"/>
              </a:rPr>
              <a:t>    Interaction entre différentes communautés d’utilisateurs</a:t>
            </a:r>
            <a:endParaRPr lang="fr-FR" sz="2400" dirty="0" smtClean="0"/>
          </a:p>
          <a:p>
            <a:r>
              <a:rPr lang="fr-FR" sz="2400" dirty="0" smtClean="0"/>
              <a:t>Utilisateurs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Entreprises</a:t>
            </a:r>
            <a:endParaRPr lang="fr-FR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469" t="1268" r="938" b="72293"/>
          <a:stretch>
            <a:fillRect/>
          </a:stretch>
        </p:blipFill>
        <p:spPr bwMode="auto">
          <a:xfrm>
            <a:off x="963272" y="3542650"/>
            <a:ext cx="7569168" cy="75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469" t="49469" r="938" b="37847"/>
          <a:stretch>
            <a:fillRect/>
          </a:stretch>
        </p:blipFill>
        <p:spPr bwMode="auto">
          <a:xfrm>
            <a:off x="963272" y="4293096"/>
            <a:ext cx="756916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469" t="84986" r="938" b="-208"/>
          <a:stretch>
            <a:fillRect/>
          </a:stretch>
        </p:blipFill>
        <p:spPr bwMode="auto">
          <a:xfrm>
            <a:off x="963272" y="4653136"/>
            <a:ext cx="75691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2987824" y="5013176"/>
            <a:ext cx="5700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Radicati</a:t>
            </a:r>
            <a:r>
              <a:rPr lang="en-US" sz="1400" dirty="0" smtClean="0"/>
              <a:t> Group</a:t>
            </a:r>
            <a:r>
              <a:rPr lang="en-US" sz="1400" i="1" dirty="0" smtClean="0"/>
              <a:t>, Instant Messaging Market, 2010-2014</a:t>
            </a:r>
            <a:r>
              <a:rPr lang="en-US" sz="1400" dirty="0" smtClean="0"/>
              <a:t> (2011)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</a:t>
            </a:r>
            <a:r>
              <a:rPr lang="fr-FR" dirty="0" smtClean="0"/>
              <a:t>proposée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Service de médiation transparente entre différents systèmes de messageries</a:t>
            </a:r>
          </a:p>
          <a:p>
            <a:pPr lvl="1"/>
            <a:r>
              <a:rPr lang="fr-FR" dirty="0" smtClean="0"/>
              <a:t>Solution Web, Autonome, Mobile</a:t>
            </a:r>
          </a:p>
          <a:p>
            <a:pPr lvl="1"/>
            <a:r>
              <a:rPr lang="fr-FR" dirty="0" smtClean="0"/>
              <a:t>Options: sécurité, adaptabilité, </a:t>
            </a:r>
            <a:r>
              <a:rPr lang="fr-FR" dirty="0" err="1" smtClean="0"/>
              <a:t>scalabilité</a:t>
            </a:r>
            <a:r>
              <a:rPr lang="fr-FR" dirty="0" smtClean="0"/>
              <a:t>, localisation</a:t>
            </a:r>
          </a:p>
          <a:p>
            <a:pPr lvl="1"/>
            <a:r>
              <a:rPr lang="fr-FR" dirty="0" smtClean="0"/>
              <a:t>Formations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r>
              <a:rPr lang="en-US" dirty="0" smtClean="0"/>
              <a:t>Model (1)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Service de médiation gratuit pour le grand public, payant pour les entreprises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018" t="493" r="5639" b="1831"/>
          <a:stretch>
            <a:fillRect/>
          </a:stretch>
        </p:blipFill>
        <p:spPr bwMode="auto">
          <a:xfrm>
            <a:off x="2339752" y="2492896"/>
            <a:ext cx="458286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r>
              <a:rPr lang="en-US" dirty="0" smtClean="0"/>
              <a:t>Model (2)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Services à valeurs ajoutée payants</a:t>
            </a:r>
          </a:p>
          <a:p>
            <a:pPr lvl="1"/>
            <a:r>
              <a:rPr lang="fr-FR" dirty="0" err="1" smtClean="0"/>
              <a:t>VoIP</a:t>
            </a:r>
            <a:endParaRPr lang="fr-FR" dirty="0" smtClean="0"/>
          </a:p>
          <a:p>
            <a:pPr lvl="1"/>
            <a:r>
              <a:rPr lang="fr-FR" dirty="0" smtClean="0"/>
              <a:t>Entreprise</a:t>
            </a:r>
          </a:p>
          <a:p>
            <a:pPr lvl="2"/>
            <a:r>
              <a:rPr lang="fr-FR" dirty="0" smtClean="0"/>
              <a:t>Formations</a:t>
            </a:r>
          </a:p>
          <a:p>
            <a:pPr lvl="2"/>
            <a:r>
              <a:rPr lang="fr-FR" dirty="0" smtClean="0"/>
              <a:t>Déploiement &amp; maintenance</a:t>
            </a:r>
          </a:p>
          <a:p>
            <a:pPr lvl="2"/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5488" y="1268760"/>
            <a:ext cx="9216000" cy="48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Scenarios de </a:t>
            </a:r>
            <a:r>
              <a:rPr lang="fr-FR" dirty="0" smtClean="0"/>
              <a:t>développement (1)</a:t>
            </a:r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9823"/>
            <a:ext cx="6984776" cy="351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563888" y="5733256"/>
            <a:ext cx="5700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Radicati</a:t>
            </a:r>
            <a:r>
              <a:rPr lang="en-US" sz="1400" dirty="0" smtClean="0"/>
              <a:t> Group</a:t>
            </a:r>
            <a:r>
              <a:rPr lang="en-US" sz="1400" i="1" dirty="0" smtClean="0"/>
              <a:t>, Instant Messaging Market, 2010-2014</a:t>
            </a:r>
            <a:r>
              <a:rPr lang="en-US" sz="1400" dirty="0" smtClean="0"/>
              <a:t> (2011)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5488" y="1268760"/>
            <a:ext cx="9216000" cy="48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Scenarios de </a:t>
            </a:r>
            <a:r>
              <a:rPr lang="fr-FR" dirty="0" smtClean="0"/>
              <a:t>développement (2)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12333"/>
            <a:ext cx="7632848" cy="47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Conn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nectSlides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nectSlides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Connect</Template>
  <TotalTime>2997</TotalTime>
  <Words>356</Words>
  <Application>Microsoft Office PowerPoint</Application>
  <PresentationFormat>Affichage à l'écran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Connect</vt:lpstr>
      <vt:lpstr> Service d’interopérabilité entre messageries instantanées :  enjeux et modèle économique</vt:lpstr>
      <vt:lpstr>Plan</vt:lpstr>
      <vt:lpstr>Contexte: acteurs/produits/marchés</vt:lpstr>
      <vt:lpstr>Problématique</vt:lpstr>
      <vt:lpstr>Solution proposée</vt:lpstr>
      <vt:lpstr>Business Model (1)</vt:lpstr>
      <vt:lpstr>Business Model (2)</vt:lpstr>
      <vt:lpstr>Scenarios de développement (1)</vt:lpstr>
      <vt:lpstr>Scenarios de développement (2)</vt:lpstr>
      <vt:lpstr>Conclusion (1)</vt:lpstr>
      <vt:lpstr>Conclusion (2)</vt:lpstr>
      <vt:lpstr>Diapositive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Amel </dc:creator>
  <cp:lastModifiedBy>bennaceu</cp:lastModifiedBy>
  <cp:revision>46</cp:revision>
  <dcterms:created xsi:type="dcterms:W3CDTF">2011-04-14T21:16:54Z</dcterms:created>
  <dcterms:modified xsi:type="dcterms:W3CDTF">2011-06-08T16:46:03Z</dcterms:modified>
</cp:coreProperties>
</file>